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jyedoGhgNPmIdzwk1Af7bLXN0Q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1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1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4.png"/><Relationship Id="rId10" Type="http://schemas.openxmlformats.org/officeDocument/2006/relationships/image" Target="../media/image10.png"/><Relationship Id="rId9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hyperlink" Target="https://www.clevelandcounty.com/main/community/nc_creek_week.php" TargetMode="External"/><Relationship Id="rId6" Type="http://schemas.openxmlformats.org/officeDocument/2006/relationships/hyperlink" Target="mailto:Amanda.Strickland@clevelandcountync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>
            <p:ph type="ctrTitle"/>
          </p:nvPr>
        </p:nvSpPr>
        <p:spPr>
          <a:xfrm>
            <a:off x="479161" y="639193"/>
            <a:ext cx="2678858" cy="357351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/>
              <a:t>Cleveland County Creek Week</a:t>
            </a:r>
            <a:endParaRPr/>
          </a:p>
        </p:txBody>
      </p:sp>
      <p:sp>
        <p:nvSpPr>
          <p:cNvPr id="86" name="Google Shape;86;p1"/>
          <p:cNvSpPr txBox="1"/>
          <p:nvPr>
            <p:ph idx="1" type="subTitle"/>
          </p:nvPr>
        </p:nvSpPr>
        <p:spPr>
          <a:xfrm>
            <a:off x="479161" y="4631161"/>
            <a:ext cx="2678858" cy="155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US" sz="2000"/>
              <a:t>April 11–18, 2026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</a:pPr>
            <a:r>
              <a:rPr lang="en-US" sz="2000"/>
              <a:t>Protecting Our Waterways Through Education &amp; Community</a:t>
            </a:r>
            <a:endParaRPr/>
          </a:p>
        </p:txBody>
      </p:sp>
      <p:sp>
        <p:nvSpPr>
          <p:cNvPr id="87" name="Google Shape;87;p1"/>
          <p:cNvSpPr/>
          <p:nvPr/>
        </p:nvSpPr>
        <p:spPr>
          <a:xfrm>
            <a:off x="482458" y="4409267"/>
            <a:ext cx="2441321" cy="18288"/>
          </a:xfrm>
          <a:custGeom>
            <a:rect b="b" l="l" r="r" t="t"/>
            <a:pathLst>
              <a:path extrusionOk="0" fill="none" h="18288" w="2441321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extrusionOk="0" h="18288" w="2441321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reek week image 2.png"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90722" y="709803"/>
            <a:ext cx="5410962" cy="54109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reek week image 2.png" id="89" name="Google Shape;8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0" y="5943600"/>
            <a:ext cx="548640" cy="548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/>
          <p:nvPr/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5686"/>
                </a:srgbClr>
              </a:gs>
              <a:gs pos="100000">
                <a:srgbClr val="366092"/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 flipH="1" rot="10800000">
            <a:off x="6096642" y="0"/>
            <a:ext cx="3047358" cy="1576412"/>
          </a:xfrm>
          <a:prstGeom prst="rect">
            <a:avLst/>
          </a:prstGeom>
          <a:gradFill>
            <a:gsLst>
              <a:gs pos="0">
                <a:srgbClr val="244061">
                  <a:alpha val="67843"/>
                </a:srgbClr>
              </a:gs>
              <a:gs pos="19000">
                <a:srgbClr val="244061">
                  <a:alpha val="67843"/>
                </a:srgbClr>
              </a:gs>
              <a:gs pos="100000">
                <a:srgbClr val="4F81BD">
                  <a:alpha val="78823"/>
                </a:srgbClr>
              </a:gs>
            </a:gsLst>
            <a:lin ang="191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/>
          <p:nvPr/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0">
                <a:srgbClr val="4F81BD">
                  <a:alpha val="0"/>
                </a:srgbClr>
              </a:gs>
              <a:gs pos="23000">
                <a:srgbClr val="4F81BD">
                  <a:alpha val="0"/>
                </a:srgbClr>
              </a:gs>
              <a:gs pos="99000">
                <a:srgbClr val="000000">
                  <a:alpha val="73725"/>
                </a:srgbClr>
              </a:gs>
              <a:gs pos="100000">
                <a:srgbClr val="000000">
                  <a:alpha val="73725"/>
                </a:srgbClr>
              </a:gs>
            </a:gsLst>
            <a:lin ang="20399999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 txBox="1"/>
          <p:nvPr>
            <p:ph type="title"/>
          </p:nvPr>
        </p:nvSpPr>
        <p:spPr>
          <a:xfrm>
            <a:off x="1028697" y="348865"/>
            <a:ext cx="7533018" cy="8777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Calibri"/>
              <a:buNone/>
            </a:pPr>
            <a:r>
              <a:rPr lang="en-US" sz="3500">
                <a:solidFill>
                  <a:srgbClr val="FFFFFF"/>
                </a:solidFill>
              </a:rPr>
              <a:t>What is Creek Week?</a:t>
            </a:r>
            <a:endParaRPr/>
          </a:p>
        </p:txBody>
      </p:sp>
      <p:pic>
        <p:nvPicPr>
          <p:cNvPr descr="Creek week image 2.png" id="99" name="Google Shape;9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0" y="5943600"/>
            <a:ext cx="548640" cy="5486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" name="Google Shape;100;p2"/>
          <p:cNvGrpSpPr/>
          <p:nvPr/>
        </p:nvGrpSpPr>
        <p:grpSpPr>
          <a:xfrm>
            <a:off x="1299910" y="2489090"/>
            <a:ext cx="6562134" cy="3439782"/>
            <a:chOff x="816868" y="376511"/>
            <a:chExt cx="6562134" cy="3439782"/>
          </a:xfrm>
        </p:grpSpPr>
        <p:sp>
          <p:nvSpPr>
            <p:cNvPr id="101" name="Google Shape;101;p2"/>
            <p:cNvSpPr/>
            <p:nvPr/>
          </p:nvSpPr>
          <p:spPr>
            <a:xfrm>
              <a:off x="1215672" y="376511"/>
              <a:ext cx="652587" cy="652587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816868" y="1280667"/>
              <a:ext cx="1450195" cy="6344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2"/>
            <p:cNvSpPr txBox="1"/>
            <p:nvPr/>
          </p:nvSpPr>
          <p:spPr>
            <a:xfrm>
              <a:off x="816868" y="1280667"/>
              <a:ext cx="1450195" cy="6344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Creek Week is a collaborative, county-wide initiative focused on education, engagement, and stewardship of local waterways.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2919651" y="376511"/>
              <a:ext cx="652587" cy="652587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2520848" y="1280667"/>
              <a:ext cx="1450195" cy="6344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2520848" y="1280667"/>
              <a:ext cx="1450195" cy="6344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Partners play a critical role in delivering meaningful activities that connect people to clean water and healthy ecosystems.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4623631" y="376511"/>
              <a:ext cx="652587" cy="652587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4224827" y="1280667"/>
              <a:ext cx="1450195" cy="6344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4224827" y="1280667"/>
              <a:ext cx="1450195" cy="6344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Goals of Creek Week: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6327610" y="376511"/>
              <a:ext cx="652587" cy="652587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5928807" y="1280667"/>
              <a:ext cx="1450195" cy="6344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"/>
            <p:cNvSpPr txBox="1"/>
            <p:nvPr/>
          </p:nvSpPr>
          <p:spPr>
            <a:xfrm>
              <a:off x="5928807" y="1280667"/>
              <a:ext cx="1450195" cy="6344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• Build strong, long-term partnerships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2067662" y="2277676"/>
              <a:ext cx="652587" cy="652587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1668858" y="3181833"/>
              <a:ext cx="1450195" cy="6344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2"/>
            <p:cNvSpPr txBox="1"/>
            <p:nvPr/>
          </p:nvSpPr>
          <p:spPr>
            <a:xfrm>
              <a:off x="1668858" y="3181833"/>
              <a:ext cx="1450195" cy="6344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• Expand environmental literacy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3771641" y="2277676"/>
              <a:ext cx="652587" cy="652587"/>
            </a:xfrm>
            <a:prstGeom prst="rect">
              <a:avLst/>
            </a:pr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3372837" y="3181833"/>
              <a:ext cx="1450195" cy="6344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2"/>
            <p:cNvSpPr txBox="1"/>
            <p:nvPr/>
          </p:nvSpPr>
          <p:spPr>
            <a:xfrm>
              <a:off x="3372837" y="3181833"/>
              <a:ext cx="1450195" cy="6344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• Encourage community participation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5475621" y="2277676"/>
              <a:ext cx="652587" cy="652587"/>
            </a:xfrm>
            <a:prstGeom prst="rect">
              <a:avLst/>
            </a:pr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5076817" y="3181833"/>
              <a:ext cx="1450195" cy="6344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2"/>
            <p:cNvSpPr txBox="1"/>
            <p:nvPr/>
          </p:nvSpPr>
          <p:spPr>
            <a:xfrm>
              <a:off x="5076817" y="3181833"/>
              <a:ext cx="1450195" cy="6344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• Protect and improve local water resources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"/>
          <p:cNvSpPr/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3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Calibri"/>
              <a:buNone/>
            </a:pPr>
            <a:r>
              <a:rPr lang="en-US" sz="4700"/>
              <a:t>Why Creek Week Matters</a:t>
            </a:r>
            <a:endParaRPr/>
          </a:p>
        </p:txBody>
      </p:sp>
      <p:sp>
        <p:nvSpPr>
          <p:cNvPr id="128" name="Google Shape;128;p3"/>
          <p:cNvSpPr/>
          <p:nvPr/>
        </p:nvSpPr>
        <p:spPr>
          <a:xfrm>
            <a:off x="628650" y="1865313"/>
            <a:ext cx="7818120" cy="18288"/>
          </a:xfrm>
          <a:custGeom>
            <a:rect b="b" l="l" r="r" t="t"/>
            <a:pathLst>
              <a:path extrusionOk="0" fill="none" h="18288" w="781812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7988" y="7702"/>
                  <a:pt x="7817908" y="13511"/>
                  <a:pt x="7818120" y="18288"/>
                </a:cubicBezTo>
                <a:cubicBezTo>
                  <a:pt x="7698847" y="-3267"/>
                  <a:pt x="7390924" y="22979"/>
                  <a:pt x="7244791" y="18288"/>
                </a:cubicBezTo>
                <a:cubicBezTo>
                  <a:pt x="7098658" y="13597"/>
                  <a:pt x="6952735" y="29357"/>
                  <a:pt x="6827825" y="18288"/>
                </a:cubicBezTo>
                <a:cubicBezTo>
                  <a:pt x="6702915" y="7219"/>
                  <a:pt x="6338661" y="34530"/>
                  <a:pt x="6176315" y="18288"/>
                </a:cubicBezTo>
                <a:cubicBezTo>
                  <a:pt x="6013969" y="2047"/>
                  <a:pt x="5850602" y="6362"/>
                  <a:pt x="5681167" y="18288"/>
                </a:cubicBezTo>
                <a:cubicBezTo>
                  <a:pt x="5511732" y="30214"/>
                  <a:pt x="5312143" y="419"/>
                  <a:pt x="5029657" y="18288"/>
                </a:cubicBezTo>
                <a:cubicBezTo>
                  <a:pt x="4747171" y="36158"/>
                  <a:pt x="4655062" y="30740"/>
                  <a:pt x="4378147" y="18288"/>
                </a:cubicBezTo>
                <a:cubicBezTo>
                  <a:pt x="4101232" y="5837"/>
                  <a:pt x="4037646" y="44706"/>
                  <a:pt x="3726637" y="18288"/>
                </a:cubicBezTo>
                <a:cubicBezTo>
                  <a:pt x="3415628" y="-8130"/>
                  <a:pt x="3321756" y="45507"/>
                  <a:pt x="3075127" y="18288"/>
                </a:cubicBezTo>
                <a:cubicBezTo>
                  <a:pt x="2828498" y="-8931"/>
                  <a:pt x="2684733" y="14853"/>
                  <a:pt x="2501798" y="18288"/>
                </a:cubicBezTo>
                <a:cubicBezTo>
                  <a:pt x="2318863" y="21723"/>
                  <a:pt x="2121844" y="-13013"/>
                  <a:pt x="1772107" y="18288"/>
                </a:cubicBezTo>
                <a:cubicBezTo>
                  <a:pt x="1422370" y="49589"/>
                  <a:pt x="1431548" y="31666"/>
                  <a:pt x="1120597" y="18288"/>
                </a:cubicBezTo>
                <a:cubicBezTo>
                  <a:pt x="809646" y="4911"/>
                  <a:pt x="246393" y="5624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extrusionOk="0" h="18288" w="781812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8132" y="8833"/>
                  <a:pt x="7818660" y="9830"/>
                  <a:pt x="7818120" y="18288"/>
                </a:cubicBezTo>
                <a:cubicBezTo>
                  <a:pt x="7610240" y="4606"/>
                  <a:pt x="7521789" y="7721"/>
                  <a:pt x="7401154" y="18288"/>
                </a:cubicBezTo>
                <a:cubicBezTo>
                  <a:pt x="7280519" y="28855"/>
                  <a:pt x="6930719" y="4225"/>
                  <a:pt x="6593281" y="18288"/>
                </a:cubicBezTo>
                <a:cubicBezTo>
                  <a:pt x="6255843" y="32351"/>
                  <a:pt x="6286682" y="1162"/>
                  <a:pt x="6098134" y="18288"/>
                </a:cubicBezTo>
                <a:cubicBezTo>
                  <a:pt x="5909586" y="35414"/>
                  <a:pt x="5602789" y="48596"/>
                  <a:pt x="5446624" y="18288"/>
                </a:cubicBezTo>
                <a:cubicBezTo>
                  <a:pt x="5290459" y="-12020"/>
                  <a:pt x="4917039" y="21960"/>
                  <a:pt x="4638751" y="18288"/>
                </a:cubicBezTo>
                <a:cubicBezTo>
                  <a:pt x="4360463" y="14616"/>
                  <a:pt x="4304690" y="5450"/>
                  <a:pt x="3987241" y="18288"/>
                </a:cubicBezTo>
                <a:cubicBezTo>
                  <a:pt x="3669792" y="31127"/>
                  <a:pt x="3758742" y="32551"/>
                  <a:pt x="3570275" y="18288"/>
                </a:cubicBezTo>
                <a:cubicBezTo>
                  <a:pt x="3381808" y="4025"/>
                  <a:pt x="3267153" y="36200"/>
                  <a:pt x="3075127" y="18288"/>
                </a:cubicBezTo>
                <a:cubicBezTo>
                  <a:pt x="2883101" y="376"/>
                  <a:pt x="2665825" y="10973"/>
                  <a:pt x="2267255" y="18288"/>
                </a:cubicBezTo>
                <a:cubicBezTo>
                  <a:pt x="1868685" y="25603"/>
                  <a:pt x="1884698" y="28410"/>
                  <a:pt x="1615745" y="18288"/>
                </a:cubicBezTo>
                <a:cubicBezTo>
                  <a:pt x="1346792" y="8167"/>
                  <a:pt x="1320952" y="10430"/>
                  <a:pt x="1120597" y="18288"/>
                </a:cubicBezTo>
                <a:cubicBezTo>
                  <a:pt x="920242" y="26146"/>
                  <a:pt x="556507" y="50790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reek week image 2.png" id="129" name="Google Shape;12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0" y="5943600"/>
            <a:ext cx="548640" cy="5486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0" name="Google Shape;130;p3"/>
          <p:cNvGrpSpPr/>
          <p:nvPr/>
        </p:nvGrpSpPr>
        <p:grpSpPr>
          <a:xfrm>
            <a:off x="1385742" y="2230079"/>
            <a:ext cx="6372515" cy="3944890"/>
            <a:chOff x="757092" y="1992"/>
            <a:chExt cx="6372515" cy="3944890"/>
          </a:xfrm>
        </p:grpSpPr>
        <p:sp>
          <p:nvSpPr>
            <p:cNvPr id="131" name="Google Shape;131;p3"/>
            <p:cNvSpPr/>
            <p:nvPr/>
          </p:nvSpPr>
          <p:spPr>
            <a:xfrm>
              <a:off x="757092" y="1992"/>
              <a:ext cx="3034531" cy="1820718"/>
            </a:xfrm>
            <a:prstGeom prst="rect">
              <a:avLst/>
            </a:prstGeom>
            <a:solidFill>
              <a:srgbClr val="BF504D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3"/>
            <p:cNvSpPr txBox="1"/>
            <p:nvPr/>
          </p:nvSpPr>
          <p:spPr>
            <a:xfrm>
              <a:off x="757092" y="1992"/>
              <a:ext cx="3034531" cy="182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b="0" i="0" lang="en-US" sz="25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• Supports environmental education across all age groups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4095076" y="1992"/>
              <a:ext cx="3034531" cy="1820718"/>
            </a:xfrm>
            <a:prstGeom prst="rect">
              <a:avLst/>
            </a:prstGeom>
            <a:solidFill>
              <a:srgbClr val="BC8250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3"/>
            <p:cNvSpPr txBox="1"/>
            <p:nvPr/>
          </p:nvSpPr>
          <p:spPr>
            <a:xfrm>
              <a:off x="4095076" y="1992"/>
              <a:ext cx="3034531" cy="182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b="0" i="0" lang="en-US" sz="25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• Strengthens partnerships between agencies, schools, and communities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757092" y="2126164"/>
              <a:ext cx="3034531" cy="1820718"/>
            </a:xfrm>
            <a:prstGeom prst="rect">
              <a:avLst/>
            </a:prstGeom>
            <a:solidFill>
              <a:srgbClr val="BBB05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3"/>
            <p:cNvSpPr txBox="1"/>
            <p:nvPr/>
          </p:nvSpPr>
          <p:spPr>
            <a:xfrm>
              <a:off x="757092" y="2126164"/>
              <a:ext cx="3034531" cy="182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b="0" i="0" lang="en-US" sz="25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• Promotes shared responsibility for water quality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4095076" y="2126164"/>
              <a:ext cx="3034531" cy="1820718"/>
            </a:xfrm>
            <a:prstGeom prst="rect">
              <a:avLst/>
            </a:prstGeom>
            <a:solidFill>
              <a:srgbClr val="99B958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3"/>
            <p:cNvSpPr txBox="1"/>
            <p:nvPr/>
          </p:nvSpPr>
          <p:spPr>
            <a:xfrm>
              <a:off x="4095076" y="2126164"/>
              <a:ext cx="3034531" cy="18207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0" lIns="95250" spcFirstLastPara="1" rIns="95250" wrap="square" tIns="95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500"/>
                <a:buFont typeface="Calibri"/>
                <a:buNone/>
              </a:pPr>
              <a:r>
                <a:rPr b="0" i="0" lang="en-US" sz="25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• Demonstrates leadership in natural resource conservation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"/>
          <p:cNvSpPr/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4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Calibri"/>
              <a:buNone/>
            </a:pPr>
            <a:r>
              <a:rPr lang="en-US" sz="4700"/>
              <a:t>When is Creek Week?</a:t>
            </a:r>
            <a:endParaRPr/>
          </a:p>
        </p:txBody>
      </p:sp>
      <p:sp>
        <p:nvSpPr>
          <p:cNvPr id="145" name="Google Shape;145;p4"/>
          <p:cNvSpPr/>
          <p:nvPr/>
        </p:nvSpPr>
        <p:spPr>
          <a:xfrm>
            <a:off x="628650" y="1865313"/>
            <a:ext cx="7818120" cy="18288"/>
          </a:xfrm>
          <a:custGeom>
            <a:rect b="b" l="l" r="r" t="t"/>
            <a:pathLst>
              <a:path extrusionOk="0" fill="none" h="18288" w="781812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7988" y="7702"/>
                  <a:pt x="7817908" y="13511"/>
                  <a:pt x="7818120" y="18288"/>
                </a:cubicBezTo>
                <a:cubicBezTo>
                  <a:pt x="7698847" y="-3267"/>
                  <a:pt x="7390924" y="22979"/>
                  <a:pt x="7244791" y="18288"/>
                </a:cubicBezTo>
                <a:cubicBezTo>
                  <a:pt x="7098658" y="13597"/>
                  <a:pt x="6952735" y="29357"/>
                  <a:pt x="6827825" y="18288"/>
                </a:cubicBezTo>
                <a:cubicBezTo>
                  <a:pt x="6702915" y="7219"/>
                  <a:pt x="6338661" y="34530"/>
                  <a:pt x="6176315" y="18288"/>
                </a:cubicBezTo>
                <a:cubicBezTo>
                  <a:pt x="6013969" y="2047"/>
                  <a:pt x="5850602" y="6362"/>
                  <a:pt x="5681167" y="18288"/>
                </a:cubicBezTo>
                <a:cubicBezTo>
                  <a:pt x="5511732" y="30214"/>
                  <a:pt x="5312143" y="419"/>
                  <a:pt x="5029657" y="18288"/>
                </a:cubicBezTo>
                <a:cubicBezTo>
                  <a:pt x="4747171" y="36158"/>
                  <a:pt x="4655062" y="30740"/>
                  <a:pt x="4378147" y="18288"/>
                </a:cubicBezTo>
                <a:cubicBezTo>
                  <a:pt x="4101232" y="5837"/>
                  <a:pt x="4037646" y="44706"/>
                  <a:pt x="3726637" y="18288"/>
                </a:cubicBezTo>
                <a:cubicBezTo>
                  <a:pt x="3415628" y="-8130"/>
                  <a:pt x="3321756" y="45507"/>
                  <a:pt x="3075127" y="18288"/>
                </a:cubicBezTo>
                <a:cubicBezTo>
                  <a:pt x="2828498" y="-8931"/>
                  <a:pt x="2684733" y="14853"/>
                  <a:pt x="2501798" y="18288"/>
                </a:cubicBezTo>
                <a:cubicBezTo>
                  <a:pt x="2318863" y="21723"/>
                  <a:pt x="2121844" y="-13013"/>
                  <a:pt x="1772107" y="18288"/>
                </a:cubicBezTo>
                <a:cubicBezTo>
                  <a:pt x="1422370" y="49589"/>
                  <a:pt x="1431548" y="31666"/>
                  <a:pt x="1120597" y="18288"/>
                </a:cubicBezTo>
                <a:cubicBezTo>
                  <a:pt x="809646" y="4911"/>
                  <a:pt x="246393" y="5624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extrusionOk="0" h="18288" w="781812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8132" y="8833"/>
                  <a:pt x="7818660" y="9830"/>
                  <a:pt x="7818120" y="18288"/>
                </a:cubicBezTo>
                <a:cubicBezTo>
                  <a:pt x="7610240" y="4606"/>
                  <a:pt x="7521789" y="7721"/>
                  <a:pt x="7401154" y="18288"/>
                </a:cubicBezTo>
                <a:cubicBezTo>
                  <a:pt x="7280519" y="28855"/>
                  <a:pt x="6930719" y="4225"/>
                  <a:pt x="6593281" y="18288"/>
                </a:cubicBezTo>
                <a:cubicBezTo>
                  <a:pt x="6255843" y="32351"/>
                  <a:pt x="6286682" y="1162"/>
                  <a:pt x="6098134" y="18288"/>
                </a:cubicBezTo>
                <a:cubicBezTo>
                  <a:pt x="5909586" y="35414"/>
                  <a:pt x="5602789" y="48596"/>
                  <a:pt x="5446624" y="18288"/>
                </a:cubicBezTo>
                <a:cubicBezTo>
                  <a:pt x="5290459" y="-12020"/>
                  <a:pt x="4917039" y="21960"/>
                  <a:pt x="4638751" y="18288"/>
                </a:cubicBezTo>
                <a:cubicBezTo>
                  <a:pt x="4360463" y="14616"/>
                  <a:pt x="4304690" y="5450"/>
                  <a:pt x="3987241" y="18288"/>
                </a:cubicBezTo>
                <a:cubicBezTo>
                  <a:pt x="3669792" y="31127"/>
                  <a:pt x="3758742" y="32551"/>
                  <a:pt x="3570275" y="18288"/>
                </a:cubicBezTo>
                <a:cubicBezTo>
                  <a:pt x="3381808" y="4025"/>
                  <a:pt x="3267153" y="36200"/>
                  <a:pt x="3075127" y="18288"/>
                </a:cubicBezTo>
                <a:cubicBezTo>
                  <a:pt x="2883101" y="376"/>
                  <a:pt x="2665825" y="10973"/>
                  <a:pt x="2267255" y="18288"/>
                </a:cubicBezTo>
                <a:cubicBezTo>
                  <a:pt x="1868685" y="25603"/>
                  <a:pt x="1884698" y="28410"/>
                  <a:pt x="1615745" y="18288"/>
                </a:cubicBezTo>
                <a:cubicBezTo>
                  <a:pt x="1346792" y="8167"/>
                  <a:pt x="1320952" y="10430"/>
                  <a:pt x="1120597" y="18288"/>
                </a:cubicBezTo>
                <a:cubicBezTo>
                  <a:pt x="920242" y="26146"/>
                  <a:pt x="556507" y="50790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12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reek week image 2.png" id="146" name="Google Shape;14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9072" y="6165722"/>
            <a:ext cx="548640" cy="5486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7" name="Google Shape;147;p4"/>
          <p:cNvGrpSpPr/>
          <p:nvPr/>
        </p:nvGrpSpPr>
        <p:grpSpPr>
          <a:xfrm>
            <a:off x="628650" y="2245331"/>
            <a:ext cx="7886700" cy="3914386"/>
            <a:chOff x="0" y="17244"/>
            <a:chExt cx="7886700" cy="3914386"/>
          </a:xfrm>
        </p:grpSpPr>
        <p:sp>
          <p:nvSpPr>
            <p:cNvPr id="148" name="Google Shape;148;p4"/>
            <p:cNvSpPr/>
            <p:nvPr/>
          </p:nvSpPr>
          <p:spPr>
            <a:xfrm>
              <a:off x="0" y="17244"/>
              <a:ext cx="7886700" cy="1245275"/>
            </a:xfrm>
            <a:prstGeom prst="roundRect">
              <a:avLst>
                <a:gd fmla="val 16667" name="adj"/>
              </a:avLst>
            </a:prstGeom>
            <a:solidFill>
              <a:srgbClr val="49ACC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4"/>
            <p:cNvSpPr txBox="1"/>
            <p:nvPr/>
          </p:nvSpPr>
          <p:spPr>
            <a:xfrm>
              <a:off x="60789" y="78033"/>
              <a:ext cx="7765122" cy="11236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b="0" i="0" lang="en-US" sz="3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Cleveland County Creek Week will take place: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0" y="1351800"/>
              <a:ext cx="7886700" cy="1245275"/>
            </a:xfrm>
            <a:prstGeom prst="roundRect">
              <a:avLst>
                <a:gd fmla="val 16667" name="adj"/>
              </a:avLst>
            </a:prstGeom>
            <a:solidFill>
              <a:srgbClr val="5FDF45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4"/>
            <p:cNvSpPr txBox="1"/>
            <p:nvPr/>
          </p:nvSpPr>
          <p:spPr>
            <a:xfrm>
              <a:off x="60789" y="1412589"/>
              <a:ext cx="7765122" cy="11236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b="0" i="0" lang="en-US" sz="3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📅 April 11–18, 2026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0" y="2686355"/>
              <a:ext cx="7886700" cy="1245275"/>
            </a:xfrm>
            <a:prstGeom prst="roundRect">
              <a:avLst>
                <a:gd fmla="val 16667" name="adj"/>
              </a:avLst>
            </a:prstGeom>
            <a:solidFill>
              <a:srgbClr val="F69444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4"/>
            <p:cNvSpPr txBox="1"/>
            <p:nvPr/>
          </p:nvSpPr>
          <p:spPr>
            <a:xfrm>
              <a:off x="60789" y="2747144"/>
              <a:ext cx="7765122" cy="11236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b="0" i="0" lang="en-US" sz="3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Activities will be held throughout the week at various locations across the county.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"/>
          <p:cNvSpPr/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5"/>
          <p:cNvSpPr txBox="1"/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00"/>
              <a:buFont typeface="Calibri"/>
              <a:buNone/>
            </a:pPr>
            <a:r>
              <a:rPr lang="en-US" sz="4700">
                <a:solidFill>
                  <a:schemeClr val="lt1"/>
                </a:solidFill>
              </a:rPr>
              <a:t>Who is Involved?</a:t>
            </a:r>
            <a:endParaRPr/>
          </a:p>
        </p:txBody>
      </p:sp>
      <p:sp>
        <p:nvSpPr>
          <p:cNvPr id="160" name="Google Shape;160;p5"/>
          <p:cNvSpPr/>
          <p:nvPr/>
        </p:nvSpPr>
        <p:spPr>
          <a:xfrm>
            <a:off x="685799" y="1681544"/>
            <a:ext cx="7269480" cy="18288"/>
          </a:xfrm>
          <a:custGeom>
            <a:rect b="b" l="l" r="r" t="t"/>
            <a:pathLst>
              <a:path extrusionOk="0" fill="none" h="18288" w="7269480">
                <a:moveTo>
                  <a:pt x="0" y="0"/>
                </a:moveTo>
                <a:cubicBezTo>
                  <a:pt x="252138" y="-34015"/>
                  <a:pt x="430162" y="27723"/>
                  <a:pt x="733557" y="0"/>
                </a:cubicBezTo>
                <a:cubicBezTo>
                  <a:pt x="1036952" y="-27723"/>
                  <a:pt x="1017222" y="-19248"/>
                  <a:pt x="1249029" y="0"/>
                </a:cubicBezTo>
                <a:cubicBezTo>
                  <a:pt x="1480836" y="19248"/>
                  <a:pt x="1642747" y="25626"/>
                  <a:pt x="1764501" y="0"/>
                </a:cubicBezTo>
                <a:cubicBezTo>
                  <a:pt x="1886255" y="-25626"/>
                  <a:pt x="2079425" y="-7842"/>
                  <a:pt x="2207278" y="0"/>
                </a:cubicBezTo>
                <a:cubicBezTo>
                  <a:pt x="2335131" y="7842"/>
                  <a:pt x="2681832" y="37713"/>
                  <a:pt x="3013530" y="0"/>
                </a:cubicBezTo>
                <a:cubicBezTo>
                  <a:pt x="3345228" y="-37713"/>
                  <a:pt x="3481883" y="38779"/>
                  <a:pt x="3819781" y="0"/>
                </a:cubicBezTo>
                <a:cubicBezTo>
                  <a:pt x="4157679" y="-38779"/>
                  <a:pt x="4319607" y="-32632"/>
                  <a:pt x="4626033" y="0"/>
                </a:cubicBezTo>
                <a:cubicBezTo>
                  <a:pt x="4932459" y="32632"/>
                  <a:pt x="4944182" y="17568"/>
                  <a:pt x="5068810" y="0"/>
                </a:cubicBezTo>
                <a:cubicBezTo>
                  <a:pt x="5193438" y="-17568"/>
                  <a:pt x="5378174" y="-16107"/>
                  <a:pt x="5656977" y="0"/>
                </a:cubicBezTo>
                <a:cubicBezTo>
                  <a:pt x="5935780" y="16107"/>
                  <a:pt x="5910190" y="-15070"/>
                  <a:pt x="6099755" y="0"/>
                </a:cubicBezTo>
                <a:cubicBezTo>
                  <a:pt x="6289320" y="15070"/>
                  <a:pt x="6900837" y="-32203"/>
                  <a:pt x="7269480" y="0"/>
                </a:cubicBezTo>
                <a:cubicBezTo>
                  <a:pt x="7268614" y="7958"/>
                  <a:pt x="7270034" y="12943"/>
                  <a:pt x="7269480" y="18288"/>
                </a:cubicBezTo>
                <a:cubicBezTo>
                  <a:pt x="7078692" y="32307"/>
                  <a:pt x="6750249" y="10617"/>
                  <a:pt x="6463229" y="18288"/>
                </a:cubicBezTo>
                <a:cubicBezTo>
                  <a:pt x="6176209" y="25959"/>
                  <a:pt x="6203666" y="39135"/>
                  <a:pt x="6020451" y="18288"/>
                </a:cubicBezTo>
                <a:cubicBezTo>
                  <a:pt x="5837236" y="-2559"/>
                  <a:pt x="5688034" y="-3388"/>
                  <a:pt x="5504979" y="18288"/>
                </a:cubicBezTo>
                <a:cubicBezTo>
                  <a:pt x="5321924" y="39964"/>
                  <a:pt x="5191313" y="7061"/>
                  <a:pt x="4989507" y="18288"/>
                </a:cubicBezTo>
                <a:cubicBezTo>
                  <a:pt x="4787701" y="29515"/>
                  <a:pt x="4612238" y="34989"/>
                  <a:pt x="4474035" y="18288"/>
                </a:cubicBezTo>
                <a:cubicBezTo>
                  <a:pt x="4335832" y="1587"/>
                  <a:pt x="4094545" y="27267"/>
                  <a:pt x="3958562" y="18288"/>
                </a:cubicBezTo>
                <a:cubicBezTo>
                  <a:pt x="3822579" y="9309"/>
                  <a:pt x="3646287" y="-1530"/>
                  <a:pt x="3443090" y="18288"/>
                </a:cubicBezTo>
                <a:cubicBezTo>
                  <a:pt x="3239893" y="38106"/>
                  <a:pt x="3075699" y="9041"/>
                  <a:pt x="2709533" y="18288"/>
                </a:cubicBezTo>
                <a:cubicBezTo>
                  <a:pt x="2343367" y="27535"/>
                  <a:pt x="2428918" y="31018"/>
                  <a:pt x="2194061" y="18288"/>
                </a:cubicBezTo>
                <a:cubicBezTo>
                  <a:pt x="1959204" y="5558"/>
                  <a:pt x="1872298" y="17875"/>
                  <a:pt x="1751284" y="18288"/>
                </a:cubicBezTo>
                <a:cubicBezTo>
                  <a:pt x="1630270" y="18701"/>
                  <a:pt x="1443391" y="30083"/>
                  <a:pt x="1163117" y="18288"/>
                </a:cubicBezTo>
                <a:cubicBezTo>
                  <a:pt x="882843" y="6493"/>
                  <a:pt x="581151" y="4375"/>
                  <a:pt x="0" y="18288"/>
                </a:cubicBezTo>
                <a:cubicBezTo>
                  <a:pt x="493" y="10773"/>
                  <a:pt x="610" y="7338"/>
                  <a:pt x="0" y="0"/>
                </a:cubicBezTo>
                <a:close/>
              </a:path>
              <a:path extrusionOk="0" h="18288" w="7269480">
                <a:moveTo>
                  <a:pt x="0" y="0"/>
                </a:moveTo>
                <a:cubicBezTo>
                  <a:pt x="108514" y="-13627"/>
                  <a:pt x="358377" y="-21600"/>
                  <a:pt x="515472" y="0"/>
                </a:cubicBezTo>
                <a:cubicBezTo>
                  <a:pt x="672567" y="21600"/>
                  <a:pt x="740741" y="1149"/>
                  <a:pt x="958250" y="0"/>
                </a:cubicBezTo>
                <a:cubicBezTo>
                  <a:pt x="1175759" y="-1149"/>
                  <a:pt x="1323521" y="-14908"/>
                  <a:pt x="1473722" y="0"/>
                </a:cubicBezTo>
                <a:cubicBezTo>
                  <a:pt x="1623923" y="14908"/>
                  <a:pt x="1999682" y="13812"/>
                  <a:pt x="2134584" y="0"/>
                </a:cubicBezTo>
                <a:cubicBezTo>
                  <a:pt x="2269486" y="-13812"/>
                  <a:pt x="2558748" y="7617"/>
                  <a:pt x="2868140" y="0"/>
                </a:cubicBezTo>
                <a:cubicBezTo>
                  <a:pt x="3177532" y="-7617"/>
                  <a:pt x="3467796" y="3656"/>
                  <a:pt x="3674392" y="0"/>
                </a:cubicBezTo>
                <a:cubicBezTo>
                  <a:pt x="3880988" y="-3656"/>
                  <a:pt x="4101054" y="-15702"/>
                  <a:pt x="4480643" y="0"/>
                </a:cubicBezTo>
                <a:cubicBezTo>
                  <a:pt x="4860232" y="15702"/>
                  <a:pt x="4906779" y="-6670"/>
                  <a:pt x="5068810" y="0"/>
                </a:cubicBezTo>
                <a:cubicBezTo>
                  <a:pt x="5230841" y="6670"/>
                  <a:pt x="5495019" y="-21055"/>
                  <a:pt x="5802367" y="0"/>
                </a:cubicBezTo>
                <a:cubicBezTo>
                  <a:pt x="6109715" y="21055"/>
                  <a:pt x="6248383" y="9802"/>
                  <a:pt x="6463229" y="0"/>
                </a:cubicBezTo>
                <a:cubicBezTo>
                  <a:pt x="6678075" y="-9802"/>
                  <a:pt x="7063233" y="9440"/>
                  <a:pt x="7269480" y="0"/>
                </a:cubicBezTo>
                <a:cubicBezTo>
                  <a:pt x="7268794" y="7700"/>
                  <a:pt x="7268830" y="13442"/>
                  <a:pt x="7269480" y="18288"/>
                </a:cubicBezTo>
                <a:cubicBezTo>
                  <a:pt x="6950939" y="47121"/>
                  <a:pt x="6756956" y="13096"/>
                  <a:pt x="6608618" y="18288"/>
                </a:cubicBezTo>
                <a:cubicBezTo>
                  <a:pt x="6460280" y="23480"/>
                  <a:pt x="6230655" y="-1538"/>
                  <a:pt x="6020451" y="18288"/>
                </a:cubicBezTo>
                <a:cubicBezTo>
                  <a:pt x="5810247" y="38114"/>
                  <a:pt x="5619850" y="-10448"/>
                  <a:pt x="5432284" y="18288"/>
                </a:cubicBezTo>
                <a:cubicBezTo>
                  <a:pt x="5244718" y="47024"/>
                  <a:pt x="4984575" y="27926"/>
                  <a:pt x="4626033" y="18288"/>
                </a:cubicBezTo>
                <a:cubicBezTo>
                  <a:pt x="4267491" y="8650"/>
                  <a:pt x="4240108" y="40106"/>
                  <a:pt x="4110561" y="18288"/>
                </a:cubicBezTo>
                <a:cubicBezTo>
                  <a:pt x="3981014" y="-3530"/>
                  <a:pt x="3580293" y="41911"/>
                  <a:pt x="3377004" y="18288"/>
                </a:cubicBezTo>
                <a:cubicBezTo>
                  <a:pt x="3173715" y="-5335"/>
                  <a:pt x="3043404" y="10731"/>
                  <a:pt x="2934226" y="18288"/>
                </a:cubicBezTo>
                <a:cubicBezTo>
                  <a:pt x="2825048" y="25845"/>
                  <a:pt x="2427024" y="14732"/>
                  <a:pt x="2273365" y="18288"/>
                </a:cubicBezTo>
                <a:cubicBezTo>
                  <a:pt x="2119706" y="21844"/>
                  <a:pt x="1948744" y="43432"/>
                  <a:pt x="1757892" y="18288"/>
                </a:cubicBezTo>
                <a:cubicBezTo>
                  <a:pt x="1567040" y="-6856"/>
                  <a:pt x="1185958" y="10333"/>
                  <a:pt x="951641" y="18288"/>
                </a:cubicBezTo>
                <a:cubicBezTo>
                  <a:pt x="717324" y="26243"/>
                  <a:pt x="448990" y="-7235"/>
                  <a:pt x="0" y="18288"/>
                </a:cubicBezTo>
                <a:cubicBezTo>
                  <a:pt x="-4" y="9861"/>
                  <a:pt x="135" y="6082"/>
                  <a:pt x="0" y="0"/>
                </a:cubicBezTo>
                <a:close/>
              </a:path>
            </a:pathLst>
          </a:custGeom>
          <a:solidFill>
            <a:srgbClr val="FFFFFF">
              <a:alpha val="74901"/>
            </a:srgbClr>
          </a:solidFill>
          <a:ln cap="rnd" cmpd="sng" w="44450">
            <a:solidFill>
              <a:schemeClr val="lt1">
                <a:alpha val="74901"/>
              </a:scheme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reek week image 2.png" id="161" name="Google Shape;16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50980" y="6122353"/>
            <a:ext cx="548640" cy="5486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2" name="Google Shape;162;p5"/>
          <p:cNvGrpSpPr/>
          <p:nvPr/>
        </p:nvGrpSpPr>
        <p:grpSpPr>
          <a:xfrm>
            <a:off x="628650" y="2055496"/>
            <a:ext cx="7886700" cy="4074796"/>
            <a:chOff x="0" y="51050"/>
            <a:chExt cx="7886700" cy="4074796"/>
          </a:xfrm>
        </p:grpSpPr>
        <p:sp>
          <p:nvSpPr>
            <p:cNvPr id="163" name="Google Shape;163;p5"/>
            <p:cNvSpPr/>
            <p:nvPr/>
          </p:nvSpPr>
          <p:spPr>
            <a:xfrm>
              <a:off x="0" y="51050"/>
              <a:ext cx="7886700" cy="74353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D03F3B"/>
                </a:gs>
                <a:gs pos="100000">
                  <a:srgbClr val="FF9995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5"/>
            <p:cNvSpPr txBox="1"/>
            <p:nvPr/>
          </p:nvSpPr>
          <p:spPr>
            <a:xfrm>
              <a:off x="36296" y="87346"/>
              <a:ext cx="7814108" cy="6709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b="0" i="0" lang="en-US" sz="3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Creek Week partners include: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5"/>
            <p:cNvSpPr/>
            <p:nvPr/>
          </p:nvSpPr>
          <p:spPr>
            <a:xfrm>
              <a:off x="0" y="883865"/>
              <a:ext cx="7886700" cy="74353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A0C94A"/>
                </a:gs>
                <a:gs pos="100000">
                  <a:srgbClr val="DBFF9C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5"/>
            <p:cNvSpPr txBox="1"/>
            <p:nvPr/>
          </p:nvSpPr>
          <p:spPr>
            <a:xfrm>
              <a:off x="36296" y="920161"/>
              <a:ext cx="7814108" cy="6709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b="0" i="0" lang="en-US" sz="3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• Schools and educators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0" y="1716680"/>
              <a:ext cx="7886700" cy="74353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7F5AAB"/>
                </a:gs>
                <a:gs pos="100000">
                  <a:srgbClr val="C7AEED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5"/>
            <p:cNvSpPr txBox="1"/>
            <p:nvPr/>
          </p:nvSpPr>
          <p:spPr>
            <a:xfrm>
              <a:off x="36296" y="1752976"/>
              <a:ext cx="7814108" cy="6709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b="0" i="0" lang="en-US" sz="3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• Volunteers and community groups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0" y="2549496"/>
              <a:ext cx="7886700" cy="74353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36B7D7"/>
                </a:gs>
                <a:gs pos="100000">
                  <a:srgbClr val="90EFFF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5"/>
            <p:cNvSpPr txBox="1"/>
            <p:nvPr/>
          </p:nvSpPr>
          <p:spPr>
            <a:xfrm>
              <a:off x="36296" y="2585792"/>
              <a:ext cx="7814108" cy="6709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b="0" i="0" lang="en-US" sz="3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• Local, county, and state agencies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5"/>
            <p:cNvSpPr/>
            <p:nvPr/>
          </p:nvSpPr>
          <p:spPr>
            <a:xfrm>
              <a:off x="0" y="3382311"/>
              <a:ext cx="7886700" cy="743535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FF9228"/>
                </a:gs>
                <a:gs pos="100000">
                  <a:srgbClr val="FFB771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5"/>
            <p:cNvSpPr txBox="1"/>
            <p:nvPr/>
          </p:nvSpPr>
          <p:spPr>
            <a:xfrm>
              <a:off x="36296" y="3418607"/>
              <a:ext cx="7814108" cy="6709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8100" lIns="118100" spcFirstLastPara="1" rIns="118100" wrap="square" tIns="11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100"/>
                <a:buFont typeface="Calibri"/>
                <a:buNone/>
              </a:pPr>
              <a:r>
                <a:rPr b="0" i="0" lang="en-US" sz="3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• Conservation and nonprofit organizations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0" y="0"/>
            <a:ext cx="914171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6"/>
          <p:cNvSpPr/>
          <p:nvPr/>
        </p:nvSpPr>
        <p:spPr>
          <a:xfrm flipH="1" rot="5400000">
            <a:off x="-1914813" y="1914812"/>
            <a:ext cx="6858000" cy="3028377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366092"/>
              </a:gs>
            </a:gsLst>
            <a:lin ang="3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6"/>
          <p:cNvSpPr/>
          <p:nvPr/>
        </p:nvSpPr>
        <p:spPr>
          <a:xfrm flipH="1" rot="5400000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4F81BD">
                  <a:alpha val="45882"/>
                </a:srgbClr>
              </a:gs>
              <a:gs pos="100000">
                <a:srgbClr val="4F81BD">
                  <a:alpha val="45882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6"/>
          <p:cNvSpPr/>
          <p:nvPr/>
        </p:nvSpPr>
        <p:spPr>
          <a:xfrm flipH="1" rot="5400000">
            <a:off x="263195" y="4092815"/>
            <a:ext cx="2501979" cy="3028381"/>
          </a:xfrm>
          <a:prstGeom prst="rect">
            <a:avLst/>
          </a:prstGeom>
          <a:gradFill>
            <a:gsLst>
              <a:gs pos="0">
                <a:srgbClr val="4F81BD">
                  <a:alpha val="28627"/>
                </a:srgbClr>
              </a:gs>
              <a:gs pos="2000">
                <a:srgbClr val="4F81BD">
                  <a:alpha val="28627"/>
                </a:srgbClr>
              </a:gs>
              <a:gs pos="100000">
                <a:srgbClr val="000000">
                  <a:alpha val="29803"/>
                </a:srgbClr>
              </a:gs>
            </a:gsLst>
            <a:lin ang="7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6"/>
          <p:cNvSpPr/>
          <p:nvPr/>
        </p:nvSpPr>
        <p:spPr>
          <a:xfrm rot="-964587">
            <a:off x="-376302" y="969718"/>
            <a:ext cx="2925267" cy="4178958"/>
          </a:xfrm>
          <a:custGeom>
            <a:rect b="b" l="l" r="r" t="t"/>
            <a:pathLst>
              <a:path extrusionOk="0" h="4178958" w="3900357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4F81BD">
                  <a:alpha val="42745"/>
                </a:srgbClr>
              </a:gs>
            </a:gsLst>
            <a:lin ang="1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6"/>
          <p:cNvSpPr/>
          <p:nvPr/>
        </p:nvSpPr>
        <p:spPr>
          <a:xfrm flipH="1" rot="5400000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93B3D7">
                  <a:alpha val="10980"/>
                </a:srgbClr>
              </a:gs>
              <a:gs pos="100000">
                <a:srgbClr val="93B3D7">
                  <a:alpha val="10980"/>
                </a:srgbClr>
              </a:gs>
            </a:gsLst>
            <a:lin ang="7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6"/>
          <p:cNvSpPr txBox="1"/>
          <p:nvPr>
            <p:ph type="title"/>
          </p:nvPr>
        </p:nvSpPr>
        <p:spPr>
          <a:xfrm>
            <a:off x="350041" y="586855"/>
            <a:ext cx="2401025" cy="33874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500"/>
              <a:buFont typeface="Calibri"/>
              <a:buNone/>
            </a:pPr>
            <a:r>
              <a:rPr lang="en-US" sz="3500">
                <a:solidFill>
                  <a:srgbClr val="FFFFFF"/>
                </a:solidFill>
              </a:rPr>
              <a:t>Upcoming</a:t>
            </a:r>
            <a:r>
              <a:rPr lang="en-US" sz="3500">
                <a:solidFill>
                  <a:srgbClr val="FFFFFF"/>
                </a:solidFill>
              </a:rPr>
              <a:t> Creek Week Activities</a:t>
            </a:r>
            <a:endParaRPr/>
          </a:p>
        </p:txBody>
      </p:sp>
      <p:sp>
        <p:nvSpPr>
          <p:cNvPr id="185" name="Google Shape;185;p6"/>
          <p:cNvSpPr txBox="1"/>
          <p:nvPr>
            <p:ph idx="1" type="body"/>
          </p:nvPr>
        </p:nvSpPr>
        <p:spPr>
          <a:xfrm>
            <a:off x="3607694" y="649480"/>
            <a:ext cx="4916510" cy="554604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SzPts val="1800"/>
              <a:buChar char="•"/>
            </a:pPr>
            <a:r>
              <a:rPr b="1" lang="en-US" sz="1700"/>
              <a:t>April 11-18:</a:t>
            </a:r>
            <a:r>
              <a:rPr lang="en-US" sz="1700"/>
              <a:t> Creek Week Escape Room at Eugenia H. Young Memorial and Spangler Library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April 11:</a:t>
            </a:r>
            <a:r>
              <a:rPr lang="en-US" sz="1700"/>
              <a:t> Lawndale Park Event with Demonstrations and Vendors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April 11: </a:t>
            </a:r>
            <a:r>
              <a:rPr lang="en-US" sz="1700"/>
              <a:t>Creek Week Activities at the Foothills Farmers’ Market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April 14-16:</a:t>
            </a:r>
            <a:r>
              <a:rPr lang="en-US" sz="1700"/>
              <a:t> Cleveland County Water Plant Tours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April 18: </a:t>
            </a:r>
            <a:r>
              <a:rPr lang="en-US" sz="1700"/>
              <a:t>Earth Day Celebration at the Kings Mountain Gateway Trail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b="1" lang="en-US" sz="1700"/>
              <a:t>April 18: </a:t>
            </a:r>
            <a:r>
              <a:rPr lang="en-US" sz="1700"/>
              <a:t>Creek Critter Safari Drop-In at Triple BBB Vineyard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sz="1700"/>
              <a:t>And so much more!</a:t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None/>
            </a:pPr>
            <a:r>
              <a:rPr b="1" lang="en-US" sz="1700"/>
              <a:t>Learn more at:</a:t>
            </a:r>
            <a:r>
              <a:rPr lang="en-US" sz="1700"/>
              <a:t> bit.ly/cleveland-county-creek-week</a:t>
            </a:r>
            <a:endParaRPr sz="1700"/>
          </a:p>
        </p:txBody>
      </p:sp>
      <p:pic>
        <p:nvPicPr>
          <p:cNvPr descr="Creek week image 2.png" id="186" name="Google Shape;18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0" y="5943600"/>
            <a:ext cx="548640" cy="548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to Participate</a:t>
            </a:r>
            <a:endParaRPr/>
          </a:p>
        </p:txBody>
      </p:sp>
      <p:grpSp>
        <p:nvGrpSpPr>
          <p:cNvPr id="192" name="Google Shape;192;p7"/>
          <p:cNvGrpSpPr/>
          <p:nvPr/>
        </p:nvGrpSpPr>
        <p:grpSpPr>
          <a:xfrm>
            <a:off x="457200" y="1646841"/>
            <a:ext cx="8229600" cy="4432680"/>
            <a:chOff x="0" y="46641"/>
            <a:chExt cx="8229600" cy="4432680"/>
          </a:xfrm>
        </p:grpSpPr>
        <p:sp>
          <p:nvSpPr>
            <p:cNvPr id="193" name="Google Shape;193;p7"/>
            <p:cNvSpPr/>
            <p:nvPr/>
          </p:nvSpPr>
          <p:spPr>
            <a:xfrm>
              <a:off x="0" y="46641"/>
              <a:ext cx="8229600" cy="67158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7"/>
            <p:cNvSpPr txBox="1"/>
            <p:nvPr/>
          </p:nvSpPr>
          <p:spPr>
            <a:xfrm>
              <a:off x="32784" y="79425"/>
              <a:ext cx="8164032" cy="6060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b="0" i="0" lang="en-US" sz="2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Partners can support Creek Week by: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7"/>
            <p:cNvSpPr/>
            <p:nvPr/>
          </p:nvSpPr>
          <p:spPr>
            <a:xfrm>
              <a:off x="0" y="798861"/>
              <a:ext cx="8229600" cy="67158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7"/>
            <p:cNvSpPr txBox="1"/>
            <p:nvPr/>
          </p:nvSpPr>
          <p:spPr>
            <a:xfrm>
              <a:off x="32784" y="831645"/>
              <a:ext cx="8164032" cy="6060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b="0" i="0" lang="en-US" sz="2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• Hosting or leading an activity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7"/>
            <p:cNvSpPr/>
            <p:nvPr/>
          </p:nvSpPr>
          <p:spPr>
            <a:xfrm>
              <a:off x="0" y="1551081"/>
              <a:ext cx="8229600" cy="67158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7"/>
            <p:cNvSpPr txBox="1"/>
            <p:nvPr/>
          </p:nvSpPr>
          <p:spPr>
            <a:xfrm>
              <a:off x="32784" y="1583865"/>
              <a:ext cx="8164032" cy="6060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b="0" i="0" lang="en-US" sz="2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• Providing volunteers or expertise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7"/>
            <p:cNvSpPr/>
            <p:nvPr/>
          </p:nvSpPr>
          <p:spPr>
            <a:xfrm>
              <a:off x="0" y="2303301"/>
              <a:ext cx="8229600" cy="67158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7"/>
            <p:cNvSpPr txBox="1"/>
            <p:nvPr/>
          </p:nvSpPr>
          <p:spPr>
            <a:xfrm>
              <a:off x="32784" y="2336085"/>
              <a:ext cx="8164032" cy="6060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b="0" i="0" lang="en-US" sz="2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• Promoting events to networks and schools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7"/>
            <p:cNvSpPr/>
            <p:nvPr/>
          </p:nvSpPr>
          <p:spPr>
            <a:xfrm>
              <a:off x="0" y="3055521"/>
              <a:ext cx="8229600" cy="67158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7"/>
            <p:cNvSpPr txBox="1"/>
            <p:nvPr/>
          </p:nvSpPr>
          <p:spPr>
            <a:xfrm>
              <a:off x="32784" y="3088305"/>
              <a:ext cx="8164032" cy="6060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b="0" i="0" lang="en-US" sz="2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• Supporting conservation messaging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7"/>
            <p:cNvSpPr/>
            <p:nvPr/>
          </p:nvSpPr>
          <p:spPr>
            <a:xfrm>
              <a:off x="0" y="3807741"/>
              <a:ext cx="8229600" cy="671580"/>
            </a:xfrm>
            <a:prstGeom prst="roundRect">
              <a:avLst>
                <a:gd fmla="val 16667" name="adj"/>
              </a:avLst>
            </a:prstGeom>
            <a:solidFill>
              <a:schemeClr val="accent1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7"/>
            <p:cNvSpPr txBox="1"/>
            <p:nvPr/>
          </p:nvSpPr>
          <p:spPr>
            <a:xfrm>
              <a:off x="32784" y="3840525"/>
              <a:ext cx="8164032" cy="6060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6675" lIns="106675" spcFirstLastPara="1" rIns="106675" wrap="square" tIns="1066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b="0" i="0" lang="en-US" sz="2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• Be a Sponsor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reek week image 2.png" id="205" name="Google Shape;20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29600" y="5943600"/>
            <a:ext cx="548640" cy="548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9"/>
          <p:cNvSpPr txBox="1"/>
          <p:nvPr>
            <p:ph type="title"/>
          </p:nvPr>
        </p:nvSpPr>
        <p:spPr>
          <a:xfrm>
            <a:off x="840699" y="687480"/>
            <a:ext cx="5605629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r>
              <a:rPr lang="en-US" sz="3000"/>
              <a:t>Thank You</a:t>
            </a:r>
            <a:br>
              <a:rPr lang="en-US" sz="3000"/>
            </a:br>
            <a:endParaRPr sz="3000"/>
          </a:p>
        </p:txBody>
      </p:sp>
      <p:sp>
        <p:nvSpPr>
          <p:cNvPr id="211" name="Google Shape;211;p9"/>
          <p:cNvSpPr/>
          <p:nvPr/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rgbClr val="36826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cap="flat" cmpd="sng" w="22225">
            <a:solidFill>
              <a:srgbClr val="69C6D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&#10;&#10;AI-generated content may be incorrect." id="213" name="Google Shape;21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4964" y="2865141"/>
            <a:ext cx="1143455" cy="11434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reek week image 2.png" id="214" name="Google Shape;21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29600" y="5943600"/>
            <a:ext cx="548640" cy="5486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5" name="Google Shape;215;p9"/>
          <p:cNvGrpSpPr/>
          <p:nvPr/>
        </p:nvGrpSpPr>
        <p:grpSpPr>
          <a:xfrm>
            <a:off x="1847631" y="1572441"/>
            <a:ext cx="3416262" cy="4441141"/>
            <a:chOff x="995310" y="2586"/>
            <a:chExt cx="3416262" cy="4441141"/>
          </a:xfrm>
        </p:grpSpPr>
        <p:sp>
          <p:nvSpPr>
            <p:cNvPr id="216" name="Google Shape;216;p9"/>
            <p:cNvSpPr/>
            <p:nvPr/>
          </p:nvSpPr>
          <p:spPr>
            <a:xfrm>
              <a:off x="995310" y="2586"/>
              <a:ext cx="3416262" cy="2049757"/>
            </a:xfrm>
            <a:prstGeom prst="rect">
              <a:avLst/>
            </a:prstGeom>
            <a:solidFill>
              <a:srgbClr val="49ACC5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9"/>
            <p:cNvSpPr txBox="1"/>
            <p:nvPr/>
          </p:nvSpPr>
          <p:spPr>
            <a:xfrm>
              <a:off x="995310" y="2586"/>
              <a:ext cx="3416262" cy="20497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8575" lIns="68575" spcFirstLastPara="1" rIns="68575" wrap="square" tIns="685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Together, we can protect our creeks, rivers, and waterways—today and for future generations.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9"/>
            <p:cNvSpPr/>
            <p:nvPr/>
          </p:nvSpPr>
          <p:spPr>
            <a:xfrm>
              <a:off x="995310" y="2393970"/>
              <a:ext cx="3416262" cy="2049757"/>
            </a:xfrm>
            <a:prstGeom prst="rect">
              <a:avLst/>
            </a:prstGeom>
            <a:solidFill>
              <a:srgbClr val="49ACC5"/>
            </a:solidFill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9"/>
            <p:cNvSpPr txBox="1"/>
            <p:nvPr/>
          </p:nvSpPr>
          <p:spPr>
            <a:xfrm>
              <a:off x="995310" y="2393970"/>
              <a:ext cx="3416262" cy="20497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Questions? Discussion?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Calibri"/>
                <a:buNone/>
              </a:pPr>
              <a:r>
                <a:rPr b="0" i="0" lang="en-US" sz="900" u="sng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  <a:hlinkClick r:id="rId5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https://www.clevelandcounty.com/main/community/nc_creek_week.php</a:t>
              </a:r>
              <a:r>
                <a:rPr b="0" i="0" lang="en-US" sz="9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315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alibri"/>
                <a:buNone/>
              </a:pPr>
              <a:r>
                <a:rPr b="0" i="0" lang="en-US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Amanda Strickland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alibri"/>
                <a:buNone/>
              </a:pPr>
              <a:r>
                <a:rPr b="0" i="0" lang="en-US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Conservation Education Specialist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alibri"/>
                <a:buNone/>
              </a:pPr>
              <a:r>
                <a:rPr b="0" i="0" lang="en-US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Cleveland Soil and Water Conservation,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alibri"/>
                <a:buNone/>
              </a:pPr>
              <a:r>
                <a:rPr b="0" i="0" lang="en-US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704-471-0235 ext.3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alibri"/>
                <a:buNone/>
              </a:pPr>
              <a:r>
                <a:rPr b="0" i="0" lang="en-US" sz="1100" u="sng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  <a:hlinkClick r:id="rId6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Amanda.Strickland@clevelandcountync.gov</a:t>
              </a:r>
              <a:r>
                <a:rPr b="0" i="0" lang="en-US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Calibri"/>
                <a:buNone/>
              </a:pPr>
              <a:r>
                <a:t/>
              </a:r>
              <a:endParaRPr b="0" i="0" sz="7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>Amanda Strickland</dc:creator>
</cp:coreProperties>
</file>